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1" r:id="rId2"/>
    <p:sldId id="259" r:id="rId3"/>
    <p:sldId id="257" r:id="rId4"/>
    <p:sldId id="258" r:id="rId5"/>
    <p:sldId id="260" r:id="rId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35" d="100"/>
          <a:sy n="35" d="100"/>
        </p:scale>
        <p:origin x="1148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97073C2-3A5E-4E2A-8C61-1CC95BF9BE21}" type="datetimeFigureOut">
              <a:rPr lang="zh-CN" altLang="en-US" smtClean="0"/>
              <a:t>2015/9/30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2DF6D3-32F7-414F-9274-10CCE8961A2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KSO_CT2"/>
          <p:cNvSpPr>
            <a:spLocks noGrp="1"/>
          </p:cNvSpPr>
          <p:nvPr>
            <p:ph type="subTitle" idx="1" hasCustomPrompt="1"/>
          </p:nvPr>
        </p:nvSpPr>
        <p:spPr>
          <a:xfrm>
            <a:off x="3096729" y="3581215"/>
            <a:ext cx="3123096" cy="419285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vert="horz" anchor="ctr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  <a:effectLst/>
                <a:latin typeface="+mn-ea"/>
                <a:ea typeface="+mn-ea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 smtClean="0"/>
              <a:t>单击此处添加您的副标题</a:t>
            </a:r>
          </a:p>
        </p:txBody>
      </p:sp>
      <p:sp>
        <p:nvSpPr>
          <p:cNvPr id="7" name="KSO_CT1"/>
          <p:cNvSpPr>
            <a:spLocks noGrp="1"/>
          </p:cNvSpPr>
          <p:nvPr>
            <p:ph type="title" hasCustomPrompt="1"/>
          </p:nvPr>
        </p:nvSpPr>
        <p:spPr>
          <a:xfrm>
            <a:off x="1377467" y="2638426"/>
            <a:ext cx="6604483" cy="714190"/>
          </a:xfrm>
        </p:spPr>
        <p:txBody>
          <a:bodyPr vert="horz" anchor="b">
            <a:noAutofit/>
          </a:bodyPr>
          <a:lstStyle>
            <a:lvl1pPr algn="ctr">
              <a:lnSpc>
                <a:spcPct val="100000"/>
              </a:lnSpc>
              <a:defRPr sz="2800" b="1" kern="1000" baseline="0">
                <a:solidFill>
                  <a:srgbClr val="C00000"/>
                </a:solidFill>
                <a:effectLst/>
                <a:latin typeface="+mj-ea"/>
                <a:ea typeface="+mj-ea"/>
              </a:defRPr>
            </a:lvl1pPr>
          </a:lstStyle>
          <a:p>
            <a:r>
              <a:rPr lang="zh-CN" altLang="en-US" dirty="0" smtClean="0"/>
              <a:t>单击此处添加您的标题文字</a:t>
            </a:r>
            <a:endParaRPr lang="zh-CN" altLang="en-US" dirty="0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/>
          <a:srcRect l="18753" t="9073" r="30770" b="11906"/>
          <a:stretch/>
        </p:blipFill>
        <p:spPr>
          <a:xfrm>
            <a:off x="4105275" y="342900"/>
            <a:ext cx="600075" cy="2085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0297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4967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pos="6623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073C2-3A5E-4E2A-8C61-1CC95BF9BE21}" type="datetimeFigureOut">
              <a:rPr lang="zh-CN" altLang="en-US" smtClean="0"/>
              <a:t>2015/9/30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DF6D3-32F7-414F-9274-10CCE8961A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6549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orient="vert"/>
          </p:nvPr>
        </p:nvSpPr>
        <p:spPr>
          <a:xfrm>
            <a:off x="7628468" y="365125"/>
            <a:ext cx="886883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>
          <a:xfrm>
            <a:off x="1585382" y="365125"/>
            <a:ext cx="5949952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073C2-3A5E-4E2A-8C61-1CC95BF9BE21}" type="datetimeFigureOut">
              <a:rPr lang="zh-CN" altLang="en-US" smtClean="0"/>
              <a:t>2015/9/30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DF6D3-32F7-414F-9274-10CCE8961A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3556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>
              <a:defRPr sz="16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073C2-3A5E-4E2A-8C61-1CC95BF9BE21}" type="datetimeFigureOut">
              <a:rPr lang="zh-CN" altLang="en-US" smtClean="0"/>
              <a:t>2015/9/30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DF6D3-32F7-414F-9274-10CCE8961A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7258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 hasCustomPrompt="1"/>
          </p:nvPr>
        </p:nvSpPr>
        <p:spPr>
          <a:xfrm>
            <a:off x="1574007" y="2108201"/>
            <a:ext cx="5995988" cy="1235075"/>
          </a:xfrm>
        </p:spPr>
        <p:txBody>
          <a:bodyPr anchor="b">
            <a:normAutofit/>
          </a:bodyPr>
          <a:lstStyle>
            <a:lvl1pPr algn="ctr">
              <a:defRPr sz="2700">
                <a:solidFill>
                  <a:schemeClr val="accent1"/>
                </a:solidFill>
                <a:effectLst/>
              </a:defRPr>
            </a:lvl1pPr>
          </a:lstStyle>
          <a:p>
            <a:r>
              <a:rPr lang="zh-CN" altLang="en-US" dirty="0" smtClean="0"/>
              <a:t>此处添加您的标题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38170" y="3400425"/>
            <a:ext cx="3067663" cy="357478"/>
          </a:xfrm>
          <a:prstGeom prst="roundRect">
            <a:avLst>
              <a:gd name="adj" fmla="val 50000"/>
            </a:avLst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单击此处添加您的副标题</a:t>
            </a:r>
            <a:endParaRPr lang="en-US" altLang="zh-CN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073C2-3A5E-4E2A-8C61-1CC95BF9BE21}" type="datetimeFigureOut">
              <a:rPr lang="zh-CN" altLang="en-US" smtClean="0"/>
              <a:t>2015/9/30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DF6D3-32F7-414F-9274-10CCE8961A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674129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/>
          </p:nvPr>
        </p:nvSpPr>
        <p:spPr>
          <a:xfrm>
            <a:off x="1049867" y="1244602"/>
            <a:ext cx="3810000" cy="49323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KSO_BC2"/>
          <p:cNvSpPr>
            <a:spLocks noGrp="1"/>
          </p:cNvSpPr>
          <p:nvPr>
            <p:ph sz="half" idx="2"/>
          </p:nvPr>
        </p:nvSpPr>
        <p:spPr>
          <a:xfrm>
            <a:off x="4889500" y="1244602"/>
            <a:ext cx="3820587" cy="49323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073C2-3A5E-4E2A-8C61-1CC95BF9BE21}" type="datetimeFigureOut">
              <a:rPr lang="zh-CN" altLang="en-US" smtClean="0"/>
              <a:t>2015/9/30</a:t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DF6D3-32F7-414F-9274-10CCE8961A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056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727199" y="118532"/>
            <a:ext cx="6984076" cy="71702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4577" y="1376362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135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KSO_BC1"/>
          <p:cNvSpPr>
            <a:spLocks noGrp="1"/>
          </p:cNvSpPr>
          <p:nvPr>
            <p:ph sz="half" idx="2"/>
          </p:nvPr>
        </p:nvSpPr>
        <p:spPr>
          <a:xfrm>
            <a:off x="824577" y="2200274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3885" y="1376362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135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KSO_BC2"/>
          <p:cNvSpPr>
            <a:spLocks noGrp="1"/>
          </p:cNvSpPr>
          <p:nvPr>
            <p:ph sz="quarter" idx="4"/>
          </p:nvPr>
        </p:nvSpPr>
        <p:spPr>
          <a:xfrm>
            <a:off x="4823885" y="2200274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7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073C2-3A5E-4E2A-8C61-1CC95BF9BE21}" type="datetimeFigureOut">
              <a:rPr lang="zh-CN" altLang="en-US" smtClean="0"/>
              <a:t>2015/9/30</a:t>
            </a:fld>
            <a:endParaRPr lang="zh-CN" altLang="en-US"/>
          </a:p>
        </p:txBody>
      </p:sp>
      <p:sp>
        <p:nvSpPr>
          <p:cNvPr id="8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DF6D3-32F7-414F-9274-10CCE8961A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5937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073C2-3A5E-4E2A-8C61-1CC95BF9BE21}" type="datetimeFigureOut">
              <a:rPr lang="zh-CN" altLang="en-US" smtClean="0"/>
              <a:t>2015/9/30</a:t>
            </a:fld>
            <a:endParaRPr lang="zh-CN" altLang="en-US"/>
          </a:p>
        </p:txBody>
      </p:sp>
      <p:sp>
        <p:nvSpPr>
          <p:cNvPr id="4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DF6D3-32F7-414F-9274-10CCE8961A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6785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825" b="21739"/>
          <a:stretch/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2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073C2-3A5E-4E2A-8C61-1CC95BF9BE21}" type="datetimeFigureOut">
              <a:rPr lang="zh-CN" altLang="en-US" smtClean="0"/>
              <a:t>2015/9/30</a:t>
            </a:fld>
            <a:endParaRPr lang="zh-CN" altLang="en-US"/>
          </a:p>
        </p:txBody>
      </p:sp>
      <p:sp>
        <p:nvSpPr>
          <p:cNvPr id="3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DF6D3-32F7-414F-9274-10CCE8961A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2471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858443" y="533402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>
          <a:xfrm>
            <a:off x="4115992" y="1063630"/>
            <a:ext cx="4629150" cy="4873625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KSO_BC2"/>
          <p:cNvSpPr>
            <a:spLocks noGrp="1"/>
          </p:cNvSpPr>
          <p:nvPr>
            <p:ph type="body" sz="half" idx="2"/>
          </p:nvPr>
        </p:nvSpPr>
        <p:spPr>
          <a:xfrm>
            <a:off x="858443" y="2133602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073C2-3A5E-4E2A-8C61-1CC95BF9BE21}" type="datetimeFigureOut">
              <a:rPr lang="zh-CN" altLang="en-US" smtClean="0"/>
              <a:t>2015/9/30</a:t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DF6D3-32F7-414F-9274-10CCE8961A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1646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934644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 noChangeAspect="1"/>
          </p:cNvSpPr>
          <p:nvPr>
            <p:ph type="pic" idx="1"/>
          </p:nvPr>
        </p:nvSpPr>
        <p:spPr>
          <a:xfrm>
            <a:off x="4082125" y="987428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KSO_BC2"/>
          <p:cNvSpPr>
            <a:spLocks noGrp="1"/>
          </p:cNvSpPr>
          <p:nvPr>
            <p:ph type="body" sz="half" idx="2"/>
          </p:nvPr>
        </p:nvSpPr>
        <p:spPr>
          <a:xfrm>
            <a:off x="934644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073C2-3A5E-4E2A-8C61-1CC95BF9BE21}" type="datetimeFigureOut">
              <a:rPr lang="zh-CN" altLang="en-US" smtClean="0"/>
              <a:t>2015/9/30</a:t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DF6D3-32F7-414F-9274-10CCE8961A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0479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28650" y="645160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E97073C2-3A5E-4E2A-8C61-1CC95BF9BE21}" type="datetimeFigureOut">
              <a:rPr lang="zh-CN" altLang="en-US" smtClean="0"/>
              <a:t>2015/9/30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45160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45160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C32DF6D3-32F7-414F-9274-10CCE8961A2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KSO_BC1"/>
          <p:cNvSpPr>
            <a:spLocks noGrp="1"/>
          </p:cNvSpPr>
          <p:nvPr>
            <p:ph type="body" idx="1"/>
          </p:nvPr>
        </p:nvSpPr>
        <p:spPr>
          <a:xfrm>
            <a:off x="370936" y="988084"/>
            <a:ext cx="8436634" cy="4926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</p:txBody>
      </p:sp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370936" y="192001"/>
            <a:ext cx="8436635" cy="726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382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i="0" kern="1200" baseline="0">
          <a:solidFill>
            <a:schemeClr val="accent1">
              <a:lumMod val="75000"/>
            </a:schemeClr>
          </a:solidFill>
          <a:effectLst/>
          <a:latin typeface="+mj-ea"/>
          <a:ea typeface="+mj-ea"/>
          <a:cs typeface="+mj-cs"/>
        </a:defRPr>
      </a:lvl1pPr>
    </p:titleStyle>
    <p:bodyStyle>
      <a:lvl1pPr marL="361950" indent="-361950" algn="just" defTabSz="685800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Clr>
          <a:schemeClr val="accent1"/>
        </a:buClr>
        <a:buSzPct val="80000"/>
        <a:buFont typeface="Wingdings 2" panose="05020102010507070707" pitchFamily="18" charset="2"/>
        <a:buChar char="÷"/>
        <a:defRPr lang="zh-CN" altLang="en-US" sz="2400" b="1" kern="1200" baseline="0" dirty="0" smtClean="0">
          <a:solidFill>
            <a:schemeClr val="accent2"/>
          </a:solidFill>
          <a:latin typeface="+mn-ea"/>
          <a:ea typeface="+mn-ea"/>
          <a:cs typeface="+mn-cs"/>
        </a:defRPr>
      </a:lvl1pPr>
      <a:lvl2pPr marL="361950" indent="-361950" algn="just" defTabSz="685800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Clr>
          <a:schemeClr val="accent2">
            <a:lumMod val="60000"/>
            <a:lumOff val="40000"/>
          </a:schemeClr>
        </a:buClr>
        <a:buFont typeface="幼圆" panose="02010509060101010101" pitchFamily="49" charset="-122"/>
        <a:buChar char=" "/>
        <a:defRPr sz="1600" b="0" kern="1200" baseline="0">
          <a:solidFill>
            <a:schemeClr val="tx1"/>
          </a:solidFill>
          <a:latin typeface="+mn-ea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ojump.com/jq/4340995.aspx" TargetMode="External"/><Relationship Id="rId2" Type="http://schemas.openxmlformats.org/officeDocument/2006/relationships/hyperlink" Target="http://www.sojump.com/jq/4247507.aspx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1574007" y="2092926"/>
            <a:ext cx="5995988" cy="1235075"/>
          </a:xfrm>
        </p:spPr>
        <p:txBody>
          <a:bodyPr>
            <a:normAutofit/>
          </a:bodyPr>
          <a:lstStyle/>
          <a:p>
            <a:pPr algn="dist"/>
            <a:r>
              <a:rPr lang="zh-CN" altLang="en-US" sz="6000" dirty="0" smtClean="0">
                <a:latin typeface="隶书" panose="02010509060101010101" pitchFamily="49" charset="-122"/>
                <a:ea typeface="隶书" panose="02010509060101010101" pitchFamily="49" charset="-122"/>
              </a:rPr>
              <a:t>几项近期工作</a:t>
            </a:r>
            <a:endParaRPr lang="zh-CN" altLang="en-US" sz="60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idx="1"/>
          </p:nvPr>
        </p:nvSpPr>
        <p:spPr>
          <a:xfrm>
            <a:off x="3038170" y="4387257"/>
            <a:ext cx="3067663" cy="357478"/>
          </a:xfrm>
        </p:spPr>
        <p:txBody>
          <a:bodyPr>
            <a:noAutofit/>
          </a:bodyPr>
          <a:lstStyle/>
          <a:p>
            <a:r>
              <a:rPr lang="en-US" altLang="zh-CN" sz="2400" dirty="0" smtClean="0"/>
              <a:t>2015-9-30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250350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网络教研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5000"/>
              </a:lnSpc>
            </a:pPr>
            <a:r>
              <a:rPr lang="zh-CN" altLang="en-US" dirty="0">
                <a:solidFill>
                  <a:schemeClr val="accent4">
                    <a:lumMod val="50000"/>
                  </a:schemeClr>
                </a:solidFill>
              </a:rPr>
              <a:t>录像课</a:t>
            </a:r>
            <a:r>
              <a:rPr lang="en-US" altLang="zh-CN" dirty="0" smtClean="0">
                <a:solidFill>
                  <a:schemeClr val="accent4">
                    <a:lumMod val="50000"/>
                  </a:schemeClr>
                </a:solidFill>
              </a:rPr>
              <a:t>《</a:t>
            </a:r>
            <a:r>
              <a:rPr lang="zh-CN" altLang="en-US" dirty="0">
                <a:solidFill>
                  <a:schemeClr val="accent4">
                    <a:lumMod val="50000"/>
                  </a:schemeClr>
                </a:solidFill>
              </a:rPr>
              <a:t>牛顿第三定律</a:t>
            </a:r>
            <a:r>
              <a:rPr lang="en-US" altLang="zh-CN" dirty="0">
                <a:solidFill>
                  <a:schemeClr val="accent4">
                    <a:lumMod val="50000"/>
                  </a:schemeClr>
                </a:solidFill>
              </a:rPr>
              <a:t>》</a:t>
            </a:r>
            <a:r>
              <a:rPr lang="zh-CN" altLang="en-US" dirty="0" smtClean="0">
                <a:solidFill>
                  <a:schemeClr val="accent4">
                    <a:lumMod val="50000"/>
                  </a:schemeClr>
                </a:solidFill>
              </a:rPr>
              <a:t>，执教七</a:t>
            </a:r>
            <a:r>
              <a:rPr lang="zh-CN" altLang="en-US" dirty="0">
                <a:solidFill>
                  <a:schemeClr val="accent4">
                    <a:lumMod val="50000"/>
                  </a:schemeClr>
                </a:solidFill>
              </a:rPr>
              <a:t>宝</a:t>
            </a:r>
            <a:r>
              <a:rPr lang="zh-CN" altLang="en-US" dirty="0" smtClean="0">
                <a:solidFill>
                  <a:schemeClr val="accent4">
                    <a:lumMod val="50000"/>
                  </a:schemeClr>
                </a:solidFill>
              </a:rPr>
              <a:t>中学范晓荷。</a:t>
            </a:r>
            <a:endParaRPr lang="en-US" altLang="zh-CN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lnSpc>
                <a:spcPct val="125000"/>
              </a:lnSpc>
            </a:pPr>
            <a:r>
              <a:rPr lang="zh-CN" altLang="en-US" dirty="0" smtClean="0">
                <a:solidFill>
                  <a:schemeClr val="accent4">
                    <a:lumMod val="50000"/>
                  </a:schemeClr>
                </a:solidFill>
              </a:rPr>
              <a:t>校本</a:t>
            </a:r>
            <a:r>
              <a:rPr lang="zh-CN" altLang="en-US" dirty="0">
                <a:solidFill>
                  <a:schemeClr val="accent4">
                    <a:lumMod val="50000"/>
                  </a:schemeClr>
                </a:solidFill>
              </a:rPr>
              <a:t>教研时组织观课。</a:t>
            </a:r>
          </a:p>
          <a:p>
            <a:pPr>
              <a:lnSpc>
                <a:spcPct val="125000"/>
              </a:lnSpc>
            </a:pPr>
            <a:r>
              <a:rPr lang="zh-CN" altLang="en-US" dirty="0" smtClean="0">
                <a:solidFill>
                  <a:schemeClr val="accent4">
                    <a:lumMod val="50000"/>
                  </a:schemeClr>
                </a:solidFill>
              </a:rPr>
              <a:t>围绕</a:t>
            </a:r>
            <a:r>
              <a:rPr lang="zh-CN" altLang="en-US" dirty="0">
                <a:solidFill>
                  <a:schemeClr val="accent4">
                    <a:lumMod val="50000"/>
                  </a:schemeClr>
                </a:solidFill>
              </a:rPr>
              <a:t>课堂活动的目标及目标的落实开展讨论。</a:t>
            </a:r>
          </a:p>
          <a:p>
            <a:pPr>
              <a:lnSpc>
                <a:spcPct val="125000"/>
              </a:lnSpc>
            </a:pPr>
            <a:r>
              <a:rPr lang="zh-CN" altLang="en-US" dirty="0" smtClean="0">
                <a:solidFill>
                  <a:schemeClr val="accent4">
                    <a:lumMod val="50000"/>
                  </a:schemeClr>
                </a:solidFill>
              </a:rPr>
              <a:t>在</a:t>
            </a:r>
            <a:r>
              <a:rPr lang="zh-CN" altLang="en-US" dirty="0">
                <a:solidFill>
                  <a:schemeClr val="accent4">
                    <a:lumMod val="50000"/>
                  </a:schemeClr>
                </a:solidFill>
              </a:rPr>
              <a:t>上海教研</a:t>
            </a:r>
            <a:r>
              <a:rPr lang="zh-CN" altLang="en-US" dirty="0" smtClean="0">
                <a:solidFill>
                  <a:schemeClr val="accent4">
                    <a:lumMod val="50000"/>
                  </a:schemeClr>
                </a:solidFill>
              </a:rPr>
              <a:t>在线（</a:t>
            </a:r>
            <a:r>
              <a:rPr lang="en-US" altLang="zh-CN" dirty="0">
                <a:solidFill>
                  <a:schemeClr val="accent4">
                    <a:lumMod val="50000"/>
                  </a:schemeClr>
                </a:solidFill>
              </a:rPr>
              <a:t>http://</a:t>
            </a:r>
            <a:r>
              <a:rPr lang="en-US" altLang="zh-CN" dirty="0" smtClean="0">
                <a:solidFill>
                  <a:schemeClr val="accent4">
                    <a:lumMod val="50000"/>
                  </a:schemeClr>
                </a:solidFill>
              </a:rPr>
              <a:t>jyzx.sjys.cn</a:t>
            </a:r>
            <a:r>
              <a:rPr lang="zh-CN" altLang="en-US" dirty="0" smtClean="0">
                <a:solidFill>
                  <a:schemeClr val="accent4">
                    <a:lumMod val="50000"/>
                  </a:schemeClr>
                </a:solidFill>
              </a:rPr>
              <a:t>）该</a:t>
            </a:r>
            <a:r>
              <a:rPr lang="zh-CN" altLang="en-US" dirty="0">
                <a:solidFill>
                  <a:schemeClr val="accent4">
                    <a:lumMod val="50000"/>
                  </a:schemeClr>
                </a:solidFill>
              </a:rPr>
              <a:t>主题活动的讨论区，发表观点</a:t>
            </a:r>
            <a:r>
              <a:rPr lang="zh-CN" altLang="en-US" dirty="0" smtClean="0">
                <a:solidFill>
                  <a:schemeClr val="accent4">
                    <a:lumMod val="50000"/>
                  </a:schemeClr>
                </a:solidFill>
              </a:rPr>
              <a:t>。</a:t>
            </a:r>
            <a:endParaRPr lang="en-US" altLang="zh-CN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lnSpc>
                <a:spcPct val="125000"/>
              </a:lnSpc>
            </a:pPr>
            <a:r>
              <a:rPr lang="zh-CN" altLang="en-US" dirty="0">
                <a:solidFill>
                  <a:schemeClr val="accent4">
                    <a:lumMod val="50000"/>
                  </a:schemeClr>
                </a:solidFill>
              </a:rPr>
              <a:t>也</a:t>
            </a:r>
            <a:r>
              <a:rPr lang="zh-CN" altLang="en-US" dirty="0" smtClean="0">
                <a:solidFill>
                  <a:schemeClr val="accent4">
                    <a:lumMod val="50000"/>
                  </a:schemeClr>
                </a:solidFill>
              </a:rPr>
              <a:t>可以将</a:t>
            </a:r>
            <a:r>
              <a:rPr lang="zh-CN" altLang="en-US" dirty="0">
                <a:solidFill>
                  <a:schemeClr val="accent4">
                    <a:lumMod val="50000"/>
                  </a:schemeClr>
                </a:solidFill>
              </a:rPr>
              <a:t>自己</a:t>
            </a:r>
            <a:r>
              <a:rPr lang="en-US" altLang="zh-CN" dirty="0">
                <a:solidFill>
                  <a:schemeClr val="accent4">
                    <a:lumMod val="50000"/>
                  </a:schemeClr>
                </a:solidFill>
              </a:rPr>
              <a:t>《</a:t>
            </a:r>
            <a:r>
              <a:rPr lang="zh-CN" altLang="en-US" dirty="0">
                <a:solidFill>
                  <a:schemeClr val="accent4">
                    <a:lumMod val="50000"/>
                  </a:schemeClr>
                </a:solidFill>
              </a:rPr>
              <a:t>牛顿第三定律</a:t>
            </a:r>
            <a:r>
              <a:rPr lang="en-US" altLang="zh-CN" dirty="0">
                <a:solidFill>
                  <a:schemeClr val="accent4">
                    <a:lumMod val="50000"/>
                  </a:schemeClr>
                </a:solidFill>
              </a:rPr>
              <a:t>》</a:t>
            </a:r>
            <a:r>
              <a:rPr lang="zh-CN" altLang="en-US" dirty="0">
                <a:solidFill>
                  <a:schemeClr val="accent4">
                    <a:lumMod val="50000"/>
                  </a:schemeClr>
                </a:solidFill>
              </a:rPr>
              <a:t>的优秀教学设计上传，与大家分享。</a:t>
            </a:r>
          </a:p>
          <a:p>
            <a:pPr>
              <a:lnSpc>
                <a:spcPct val="125000"/>
              </a:lnSpc>
            </a:pPr>
            <a:r>
              <a:rPr lang="zh-CN" altLang="en-US" dirty="0" smtClean="0">
                <a:solidFill>
                  <a:schemeClr val="accent4">
                    <a:lumMod val="50000"/>
                  </a:schemeClr>
                </a:solidFill>
              </a:rPr>
              <a:t>开通时间</a:t>
            </a:r>
            <a:r>
              <a:rPr lang="en-US" altLang="zh-CN" dirty="0">
                <a:solidFill>
                  <a:schemeClr val="accent4">
                    <a:lumMod val="50000"/>
                  </a:schemeClr>
                </a:solidFill>
              </a:rPr>
              <a:t>9</a:t>
            </a:r>
            <a:r>
              <a:rPr lang="zh-CN" altLang="en-US" dirty="0">
                <a:solidFill>
                  <a:schemeClr val="accent4">
                    <a:lumMod val="50000"/>
                  </a:schemeClr>
                </a:solidFill>
              </a:rPr>
              <a:t>月</a:t>
            </a:r>
            <a:r>
              <a:rPr lang="en-US" altLang="zh-CN" dirty="0">
                <a:solidFill>
                  <a:schemeClr val="accent4">
                    <a:lumMod val="50000"/>
                  </a:schemeClr>
                </a:solidFill>
              </a:rPr>
              <a:t>13</a:t>
            </a:r>
            <a:r>
              <a:rPr lang="zh-CN" altLang="en-US" dirty="0">
                <a:solidFill>
                  <a:schemeClr val="accent4">
                    <a:lumMod val="50000"/>
                  </a:schemeClr>
                </a:solidFill>
              </a:rPr>
              <a:t>日</a:t>
            </a:r>
            <a:r>
              <a:rPr lang="en-US" altLang="zh-CN" dirty="0">
                <a:solidFill>
                  <a:schemeClr val="accent4">
                    <a:lumMod val="50000"/>
                  </a:schemeClr>
                </a:solidFill>
              </a:rPr>
              <a:t>-10</a:t>
            </a:r>
            <a:r>
              <a:rPr lang="zh-CN" altLang="en-US" dirty="0">
                <a:solidFill>
                  <a:schemeClr val="accent4">
                    <a:lumMod val="50000"/>
                  </a:schemeClr>
                </a:solidFill>
              </a:rPr>
              <a:t>月</a:t>
            </a:r>
            <a:r>
              <a:rPr lang="en-US" altLang="zh-CN" dirty="0">
                <a:solidFill>
                  <a:schemeClr val="accent4">
                    <a:lumMod val="50000"/>
                  </a:schemeClr>
                </a:solidFill>
              </a:rPr>
              <a:t>30</a:t>
            </a:r>
            <a:r>
              <a:rPr lang="zh-CN" altLang="en-US" dirty="0">
                <a:solidFill>
                  <a:schemeClr val="accent4">
                    <a:lumMod val="50000"/>
                  </a:schemeClr>
                </a:solidFill>
              </a:rPr>
              <a:t>日。 </a:t>
            </a:r>
          </a:p>
        </p:txBody>
      </p:sp>
    </p:spTree>
    <p:extLst>
      <p:ext uri="{BB962C8B-B14F-4D97-AF65-F5344CB8AC3E}">
        <p14:creationId xmlns:p14="http://schemas.microsoft.com/office/powerpoint/2010/main" val="322201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 smtClean="0"/>
              <a:t>师资</a:t>
            </a:r>
            <a:r>
              <a:rPr lang="zh-CN" altLang="zh-CN" dirty="0"/>
              <a:t>队伍调研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accent4">
                    <a:lumMod val="50000"/>
                  </a:schemeClr>
                </a:solidFill>
              </a:rPr>
              <a:t>调查信息表：</a:t>
            </a:r>
            <a:endParaRPr lang="en-US" altLang="zh-CN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lvl="1">
              <a:lnSpc>
                <a:spcPct val="100000"/>
              </a:lnSpc>
            </a:pPr>
            <a:r>
              <a:rPr lang="zh-CN" altLang="en-US" sz="2400" dirty="0" smtClean="0">
                <a:solidFill>
                  <a:schemeClr val="accent4">
                    <a:lumMod val="50000"/>
                  </a:schemeClr>
                </a:solidFill>
              </a:rPr>
              <a:t>复旦附中不符合要求</a:t>
            </a:r>
            <a:r>
              <a:rPr lang="zh-CN" altLang="en-US" sz="2400" dirty="0" smtClean="0">
                <a:solidFill>
                  <a:schemeClr val="accent4">
                    <a:lumMod val="50000"/>
                  </a:schemeClr>
                </a:solidFill>
              </a:rPr>
              <a:t>；中原</a:t>
            </a:r>
            <a:r>
              <a:rPr lang="zh-CN" altLang="en-US" sz="2400" dirty="0" smtClean="0">
                <a:solidFill>
                  <a:schemeClr val="accent4">
                    <a:lumMod val="50000"/>
                  </a:schemeClr>
                </a:solidFill>
              </a:rPr>
              <a:t>中学没有收到。</a:t>
            </a:r>
            <a:endParaRPr lang="en-US" altLang="zh-CN" sz="2400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zh-CN" altLang="zh-CN" dirty="0">
                <a:solidFill>
                  <a:schemeClr val="accent4">
                    <a:lumMod val="50000"/>
                  </a:schemeClr>
                </a:solidFill>
              </a:rPr>
              <a:t>教师问卷：</a:t>
            </a:r>
            <a:r>
              <a:rPr lang="en-US" altLang="zh-CN" u="sng" dirty="0">
                <a:solidFill>
                  <a:schemeClr val="accent4">
                    <a:lumMod val="50000"/>
                  </a:schemeClr>
                </a:solidFill>
                <a:hlinkClick r:id="rId2"/>
              </a:rPr>
              <a:t>http://www.sojump.com/jq/4247507.aspx</a:t>
            </a:r>
            <a:endParaRPr lang="zh-CN" altLang="zh-CN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zh-CN" altLang="zh-CN" dirty="0" smtClean="0">
                <a:solidFill>
                  <a:schemeClr val="accent4">
                    <a:lumMod val="50000"/>
                  </a:schemeClr>
                </a:solidFill>
              </a:rPr>
              <a:t>学生</a:t>
            </a:r>
            <a:r>
              <a:rPr lang="zh-CN" altLang="zh-CN" dirty="0">
                <a:solidFill>
                  <a:schemeClr val="accent4">
                    <a:lumMod val="50000"/>
                  </a:schemeClr>
                </a:solidFill>
              </a:rPr>
              <a:t>问卷：</a:t>
            </a:r>
            <a:r>
              <a:rPr lang="en-US" altLang="zh-CN" u="sng" dirty="0">
                <a:solidFill>
                  <a:schemeClr val="accent4">
                    <a:lumMod val="50000"/>
                  </a:schemeClr>
                </a:solidFill>
                <a:hlinkClick r:id="rId3"/>
              </a:rPr>
              <a:t>http://www.sojump.com/jq/4340995.aspx</a:t>
            </a:r>
            <a:endParaRPr lang="zh-CN" altLang="zh-CN" dirty="0">
              <a:solidFill>
                <a:schemeClr val="accent4">
                  <a:lumMod val="50000"/>
                </a:schemeClr>
              </a:solidFill>
            </a:endParaRPr>
          </a:p>
          <a:p>
            <a:pPr lvl="1">
              <a:lnSpc>
                <a:spcPct val="100000"/>
              </a:lnSpc>
              <a:spcAft>
                <a:spcPts val="0"/>
              </a:spcAft>
            </a:pPr>
            <a:r>
              <a:rPr lang="zh-CN" altLang="zh-CN" sz="2400" dirty="0" smtClean="0">
                <a:solidFill>
                  <a:schemeClr val="accent4">
                    <a:lumMod val="50000"/>
                  </a:schemeClr>
                </a:solidFill>
              </a:rPr>
              <a:t>市</a:t>
            </a:r>
            <a:r>
              <a:rPr lang="zh-CN" altLang="zh-CN" sz="2400" dirty="0">
                <a:solidFill>
                  <a:schemeClr val="accent4">
                    <a:lumMod val="50000"/>
                  </a:schemeClr>
                </a:solidFill>
              </a:rPr>
              <a:t>实验性示范性</a:t>
            </a:r>
            <a:r>
              <a:rPr lang="zh-CN" altLang="zh-CN" sz="2400" dirty="0" smtClean="0">
                <a:solidFill>
                  <a:schemeClr val="accent4">
                    <a:lumMod val="50000"/>
                  </a:schemeClr>
                </a:solidFill>
              </a:rPr>
              <a:t>高中</a:t>
            </a:r>
            <a:r>
              <a:rPr lang="zh-CN" altLang="en-US" sz="2400" dirty="0">
                <a:solidFill>
                  <a:schemeClr val="accent4">
                    <a:lumMod val="50000"/>
                  </a:schemeClr>
                </a:solidFill>
              </a:rPr>
              <a:t>：</a:t>
            </a:r>
            <a:r>
              <a:rPr lang="en-US" altLang="zh-CN" sz="2400" dirty="0" smtClean="0">
                <a:solidFill>
                  <a:schemeClr val="accent4">
                    <a:lumMod val="50000"/>
                  </a:schemeClr>
                </a:solidFill>
              </a:rPr>
              <a:t>80-100</a:t>
            </a:r>
            <a:r>
              <a:rPr lang="zh-CN" altLang="zh-CN" sz="2400" dirty="0" smtClean="0">
                <a:solidFill>
                  <a:schemeClr val="accent4">
                    <a:lumMod val="50000"/>
                  </a:schemeClr>
                </a:solidFill>
              </a:rPr>
              <a:t>名</a:t>
            </a:r>
            <a:r>
              <a:rPr lang="zh-CN" altLang="en-US" sz="2400" dirty="0" smtClean="0">
                <a:solidFill>
                  <a:schemeClr val="accent4">
                    <a:lumMod val="50000"/>
                  </a:schemeClr>
                </a:solidFill>
              </a:rPr>
              <a:t>；</a:t>
            </a:r>
            <a:endParaRPr lang="en-US" altLang="zh-CN" sz="24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lvl="1">
              <a:lnSpc>
                <a:spcPct val="100000"/>
              </a:lnSpc>
              <a:spcAft>
                <a:spcPts val="0"/>
              </a:spcAft>
            </a:pPr>
            <a:r>
              <a:rPr lang="zh-CN" altLang="zh-CN" sz="2400" dirty="0" smtClean="0">
                <a:solidFill>
                  <a:schemeClr val="accent4">
                    <a:lumMod val="50000"/>
                  </a:schemeClr>
                </a:solidFill>
              </a:rPr>
              <a:t>区</a:t>
            </a:r>
            <a:r>
              <a:rPr lang="zh-CN" altLang="zh-CN" sz="2400" dirty="0">
                <a:solidFill>
                  <a:schemeClr val="accent4">
                    <a:lumMod val="50000"/>
                  </a:schemeClr>
                </a:solidFill>
              </a:rPr>
              <a:t>实验性</a:t>
            </a:r>
            <a:r>
              <a:rPr lang="zh-CN" altLang="zh-CN" sz="2400" dirty="0" smtClean="0">
                <a:solidFill>
                  <a:schemeClr val="accent4">
                    <a:lumMod val="50000"/>
                  </a:schemeClr>
                </a:solidFill>
              </a:rPr>
              <a:t>示范性</a:t>
            </a:r>
            <a:r>
              <a:rPr lang="zh-CN" altLang="en-US" sz="2400" dirty="0" smtClean="0">
                <a:solidFill>
                  <a:schemeClr val="accent4">
                    <a:lumMod val="50000"/>
                  </a:schemeClr>
                </a:solidFill>
              </a:rPr>
              <a:t>高中：</a:t>
            </a:r>
            <a:r>
              <a:rPr lang="en-US" altLang="zh-CN" sz="2400" dirty="0" smtClean="0">
                <a:solidFill>
                  <a:schemeClr val="accent4">
                    <a:lumMod val="50000"/>
                  </a:schemeClr>
                </a:solidFill>
              </a:rPr>
              <a:t>40-50</a:t>
            </a:r>
            <a:r>
              <a:rPr lang="zh-CN" altLang="zh-CN" sz="2400" dirty="0" smtClean="0">
                <a:solidFill>
                  <a:schemeClr val="accent4">
                    <a:lumMod val="50000"/>
                  </a:schemeClr>
                </a:solidFill>
              </a:rPr>
              <a:t>名</a:t>
            </a:r>
            <a:r>
              <a:rPr lang="zh-CN" altLang="en-US" sz="2400" dirty="0" smtClean="0">
                <a:solidFill>
                  <a:schemeClr val="accent4">
                    <a:lumMod val="50000"/>
                  </a:schemeClr>
                </a:solidFill>
              </a:rPr>
              <a:t>；</a:t>
            </a:r>
            <a:endParaRPr lang="en-US" altLang="zh-CN" sz="24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lvl="1">
              <a:lnSpc>
                <a:spcPct val="100000"/>
              </a:lnSpc>
              <a:spcAft>
                <a:spcPts val="0"/>
              </a:spcAft>
            </a:pPr>
            <a:r>
              <a:rPr lang="zh-CN" altLang="zh-CN" sz="2400" dirty="0" smtClean="0">
                <a:solidFill>
                  <a:schemeClr val="accent4">
                    <a:lumMod val="50000"/>
                  </a:schemeClr>
                </a:solidFill>
              </a:rPr>
              <a:t>民办高中</a:t>
            </a:r>
            <a:r>
              <a:rPr lang="zh-CN" altLang="en-US" sz="2400" dirty="0" smtClean="0">
                <a:solidFill>
                  <a:schemeClr val="accent4">
                    <a:lumMod val="50000"/>
                  </a:schemeClr>
                </a:solidFill>
              </a:rPr>
              <a:t>：</a:t>
            </a:r>
            <a:r>
              <a:rPr lang="en-US" altLang="zh-CN" sz="2400" dirty="0" smtClean="0">
                <a:solidFill>
                  <a:schemeClr val="accent4">
                    <a:lumMod val="50000"/>
                  </a:schemeClr>
                </a:solidFill>
              </a:rPr>
              <a:t>40-50</a:t>
            </a:r>
            <a:r>
              <a:rPr lang="zh-CN" altLang="zh-CN" sz="2400" dirty="0" smtClean="0">
                <a:solidFill>
                  <a:schemeClr val="accent4">
                    <a:lumMod val="50000"/>
                  </a:schemeClr>
                </a:solidFill>
              </a:rPr>
              <a:t>名</a:t>
            </a:r>
            <a:r>
              <a:rPr lang="zh-CN" altLang="en-US" sz="2400" dirty="0" smtClean="0">
                <a:solidFill>
                  <a:schemeClr val="accent4">
                    <a:lumMod val="50000"/>
                  </a:schemeClr>
                </a:solidFill>
              </a:rPr>
              <a:t>；</a:t>
            </a:r>
            <a:r>
              <a:rPr lang="zh-CN" altLang="zh-CN" sz="2400" dirty="0" smtClean="0">
                <a:solidFill>
                  <a:schemeClr val="accent4">
                    <a:lumMod val="50000"/>
                  </a:schemeClr>
                </a:solidFill>
              </a:rPr>
              <a:t>完</a:t>
            </a:r>
            <a:r>
              <a:rPr lang="zh-CN" altLang="zh-CN" sz="2400" dirty="0">
                <a:solidFill>
                  <a:schemeClr val="accent4">
                    <a:lumMod val="50000"/>
                  </a:schemeClr>
                </a:solidFill>
              </a:rPr>
              <a:t>中</a:t>
            </a:r>
            <a:r>
              <a:rPr lang="zh-CN" altLang="zh-CN" sz="2400" dirty="0" smtClean="0">
                <a:solidFill>
                  <a:schemeClr val="accent4">
                    <a:lumMod val="50000"/>
                  </a:schemeClr>
                </a:solidFill>
              </a:rPr>
              <a:t>高中</a:t>
            </a:r>
            <a:r>
              <a:rPr lang="zh-CN" altLang="en-US" sz="2400" dirty="0" smtClean="0">
                <a:solidFill>
                  <a:schemeClr val="accent4">
                    <a:lumMod val="50000"/>
                  </a:schemeClr>
                </a:solidFill>
              </a:rPr>
              <a:t>：</a:t>
            </a:r>
            <a:r>
              <a:rPr lang="en-US" altLang="zh-CN" sz="2400" dirty="0" smtClean="0">
                <a:solidFill>
                  <a:schemeClr val="accent4">
                    <a:lumMod val="50000"/>
                  </a:schemeClr>
                </a:solidFill>
              </a:rPr>
              <a:t>40-50</a:t>
            </a:r>
            <a:r>
              <a:rPr lang="zh-CN" altLang="zh-CN" sz="2400" dirty="0" smtClean="0">
                <a:solidFill>
                  <a:schemeClr val="accent4">
                    <a:lumMod val="50000"/>
                  </a:schemeClr>
                </a:solidFill>
              </a:rPr>
              <a:t>名</a:t>
            </a:r>
            <a:r>
              <a:rPr lang="zh-CN" altLang="en-US" sz="2400" dirty="0" smtClean="0">
                <a:solidFill>
                  <a:schemeClr val="accent4">
                    <a:lumMod val="50000"/>
                  </a:schemeClr>
                </a:solidFill>
              </a:rPr>
              <a:t>；</a:t>
            </a:r>
            <a:endParaRPr lang="en-US" altLang="zh-CN" sz="24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lvl="1">
              <a:lnSpc>
                <a:spcPct val="100000"/>
              </a:lnSpc>
              <a:spcAft>
                <a:spcPts val="0"/>
              </a:spcAft>
            </a:pPr>
            <a:r>
              <a:rPr lang="zh-CN" altLang="zh-CN" sz="2400" dirty="0" smtClean="0">
                <a:solidFill>
                  <a:schemeClr val="accent4">
                    <a:lumMod val="50000"/>
                  </a:schemeClr>
                </a:solidFill>
              </a:rPr>
              <a:t>国际部</a:t>
            </a:r>
            <a:r>
              <a:rPr lang="zh-CN" altLang="en-US" sz="2400" dirty="0" smtClean="0">
                <a:solidFill>
                  <a:schemeClr val="accent4">
                    <a:lumMod val="50000"/>
                  </a:schemeClr>
                </a:solidFill>
              </a:rPr>
              <a:t>：</a:t>
            </a:r>
            <a:r>
              <a:rPr lang="en-US" altLang="zh-CN" sz="2400" dirty="0" smtClean="0">
                <a:solidFill>
                  <a:schemeClr val="accent4">
                    <a:lumMod val="50000"/>
                  </a:schemeClr>
                </a:solidFill>
              </a:rPr>
              <a:t>10</a:t>
            </a:r>
            <a:r>
              <a:rPr lang="zh-CN" altLang="zh-CN" sz="2400" dirty="0" smtClean="0">
                <a:solidFill>
                  <a:schemeClr val="accent4">
                    <a:lumMod val="50000"/>
                  </a:schemeClr>
                </a:solidFill>
              </a:rPr>
              <a:t>名</a:t>
            </a:r>
            <a:r>
              <a:rPr lang="zh-CN" altLang="en-US" sz="2400" dirty="0" smtClean="0">
                <a:solidFill>
                  <a:schemeClr val="accent4">
                    <a:lumMod val="50000"/>
                  </a:schemeClr>
                </a:solidFill>
              </a:rPr>
              <a:t>；     </a:t>
            </a:r>
            <a:r>
              <a:rPr lang="zh-CN" altLang="zh-CN" sz="2400" dirty="0" smtClean="0">
                <a:solidFill>
                  <a:schemeClr val="accent4">
                    <a:lumMod val="50000"/>
                  </a:schemeClr>
                </a:solidFill>
              </a:rPr>
              <a:t>综合高中</a:t>
            </a:r>
            <a:r>
              <a:rPr lang="zh-CN" altLang="en-US" sz="2400" dirty="0" smtClean="0">
                <a:solidFill>
                  <a:schemeClr val="accent4">
                    <a:lumMod val="50000"/>
                  </a:schemeClr>
                </a:solidFill>
              </a:rPr>
              <a:t>：</a:t>
            </a:r>
            <a:r>
              <a:rPr lang="en-US" altLang="zh-CN" sz="2400" dirty="0" smtClean="0">
                <a:solidFill>
                  <a:schemeClr val="accent4">
                    <a:lumMod val="50000"/>
                  </a:schemeClr>
                </a:solidFill>
              </a:rPr>
              <a:t>10</a:t>
            </a:r>
            <a:r>
              <a:rPr lang="zh-CN" altLang="zh-CN" sz="2400" dirty="0" smtClean="0">
                <a:solidFill>
                  <a:schemeClr val="accent4">
                    <a:lumMod val="50000"/>
                  </a:schemeClr>
                </a:solidFill>
              </a:rPr>
              <a:t>名</a:t>
            </a:r>
            <a:r>
              <a:rPr lang="zh-CN" altLang="en-US" sz="2400" dirty="0" smtClean="0">
                <a:solidFill>
                  <a:schemeClr val="accent4">
                    <a:lumMod val="50000"/>
                  </a:schemeClr>
                </a:solidFill>
              </a:rPr>
              <a:t>。</a:t>
            </a:r>
            <a:endParaRPr lang="zh-CN" altLang="en-US" sz="24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13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2015</a:t>
            </a:r>
            <a:r>
              <a:rPr lang="zh-CN" altLang="en-US" dirty="0"/>
              <a:t>年上海市物理论坛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accent4">
                    <a:lumMod val="50000"/>
                  </a:schemeClr>
                </a:solidFill>
              </a:rPr>
              <a:t>主题：基于标准的物理教学（长期题：“作业有效性”、“物理实验教学”</a:t>
            </a:r>
            <a:r>
              <a:rPr lang="zh-CN" altLang="en-US" dirty="0" smtClean="0">
                <a:solidFill>
                  <a:schemeClr val="accent4">
                    <a:lumMod val="50000"/>
                  </a:schemeClr>
                </a:solidFill>
              </a:rPr>
              <a:t>）</a:t>
            </a:r>
            <a:endParaRPr lang="en-US" altLang="zh-CN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accent4">
                    <a:lumMod val="50000"/>
                  </a:schemeClr>
                </a:solidFill>
              </a:rPr>
              <a:t>论文、课题评审：</a:t>
            </a:r>
            <a:r>
              <a:rPr lang="en-US" altLang="zh-CN" dirty="0">
                <a:solidFill>
                  <a:schemeClr val="accent4">
                    <a:lumMod val="50000"/>
                  </a:schemeClr>
                </a:solidFill>
              </a:rPr>
              <a:t>10</a:t>
            </a:r>
            <a:r>
              <a:rPr lang="zh-CN" altLang="en-US" dirty="0">
                <a:solidFill>
                  <a:schemeClr val="accent4">
                    <a:lumMod val="50000"/>
                  </a:schemeClr>
                </a:solidFill>
              </a:rPr>
              <a:t>月</a:t>
            </a:r>
            <a:r>
              <a:rPr lang="en-US" altLang="zh-CN" dirty="0">
                <a:solidFill>
                  <a:schemeClr val="accent4">
                    <a:lumMod val="50000"/>
                  </a:schemeClr>
                </a:solidFill>
              </a:rPr>
              <a:t>8</a:t>
            </a:r>
            <a:r>
              <a:rPr lang="zh-CN" altLang="en-US" dirty="0">
                <a:solidFill>
                  <a:schemeClr val="accent4">
                    <a:lumMod val="50000"/>
                  </a:schemeClr>
                </a:solidFill>
              </a:rPr>
              <a:t>日交论文、课题。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accent4">
                    <a:lumMod val="50000"/>
                  </a:schemeClr>
                </a:solidFill>
              </a:rPr>
              <a:t>邮箱地址：</a:t>
            </a:r>
            <a:r>
              <a:rPr lang="en-US" altLang="zh-CN" dirty="0">
                <a:solidFill>
                  <a:schemeClr val="accent4">
                    <a:lumMod val="50000"/>
                  </a:schemeClr>
                </a:solidFill>
              </a:rPr>
              <a:t>limudong@sina.com</a:t>
            </a:r>
            <a:r>
              <a:rPr lang="zh-CN" altLang="en-US" dirty="0">
                <a:solidFill>
                  <a:schemeClr val="accent4">
                    <a:lumMod val="50000"/>
                  </a:schemeClr>
                </a:solidFill>
              </a:rPr>
              <a:t>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accent4">
                    <a:lumMod val="50000"/>
                  </a:schemeClr>
                </a:solidFill>
              </a:rPr>
              <a:t>上交论文的标题统一为“论文**区**学校（姓名）论文标题”。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accent4">
                    <a:lumMod val="50000"/>
                  </a:schemeClr>
                </a:solidFill>
              </a:rPr>
              <a:t>上交课题的标题统一为“课题**区**学校（姓名）课题标题”</a:t>
            </a:r>
            <a:r>
              <a:rPr lang="zh-CN" altLang="en-US" dirty="0" smtClean="0">
                <a:solidFill>
                  <a:schemeClr val="accent4">
                    <a:lumMod val="50000"/>
                  </a:schemeClr>
                </a:solidFill>
              </a:rPr>
              <a:t>。</a:t>
            </a:r>
            <a:endParaRPr lang="zh-CN" alt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7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0193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000120140530A99PPBG">
  <a:themeElements>
    <a:clrScheme name="自定义 737">
      <a:dk1>
        <a:srgbClr val="4B4D4F"/>
      </a:dk1>
      <a:lt1>
        <a:srgbClr val="FFFFFF"/>
      </a:lt1>
      <a:dk2>
        <a:srgbClr val="3D3F41"/>
      </a:dk2>
      <a:lt2>
        <a:srgbClr val="FFFFFF"/>
      </a:lt2>
      <a:accent1>
        <a:srgbClr val="E1592F"/>
      </a:accent1>
      <a:accent2>
        <a:srgbClr val="E89316"/>
      </a:accent2>
      <a:accent3>
        <a:srgbClr val="D36D8D"/>
      </a:accent3>
      <a:accent4>
        <a:srgbClr val="D46E5A"/>
      </a:accent4>
      <a:accent5>
        <a:srgbClr val="AA5ED4"/>
      </a:accent5>
      <a:accent6>
        <a:srgbClr val="92D050"/>
      </a:accent6>
      <a:hlink>
        <a:srgbClr val="00B0F0"/>
      </a:hlink>
      <a:folHlink>
        <a:srgbClr val="AFB2B4"/>
      </a:folHlink>
    </a:clrScheme>
    <a:fontScheme name="KSO主题5">
      <a:majorFont>
        <a:latin typeface="Broadway"/>
        <a:ea typeface="微软雅黑"/>
        <a:cs typeface=""/>
      </a:majorFont>
      <a:minorFont>
        <a:latin typeface="Calibri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A000120150910A09PPBG</Template>
  <TotalTime>94</TotalTime>
  <Words>235</Words>
  <Application>Microsoft Office PowerPoint</Application>
  <PresentationFormat>全屏显示(4:3)</PresentationFormat>
  <Paragraphs>24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2" baseType="lpstr">
      <vt:lpstr>隶书</vt:lpstr>
      <vt:lpstr>微软雅黑</vt:lpstr>
      <vt:lpstr>幼圆</vt:lpstr>
      <vt:lpstr>Arial</vt:lpstr>
      <vt:lpstr>Calibri</vt:lpstr>
      <vt:lpstr>Wingdings 2</vt:lpstr>
      <vt:lpstr>A000120140530A99PPBG</vt:lpstr>
      <vt:lpstr>几项近期工作</vt:lpstr>
      <vt:lpstr>网络教研</vt:lpstr>
      <vt:lpstr>师资队伍调研</vt:lpstr>
      <vt:lpstr>2015年上海市物理论坛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 l</dc:creator>
  <cp:lastModifiedBy>m l</cp:lastModifiedBy>
  <cp:revision>9</cp:revision>
  <dcterms:created xsi:type="dcterms:W3CDTF">2015-09-29T11:03:13Z</dcterms:created>
  <dcterms:modified xsi:type="dcterms:W3CDTF">2015-09-30T01:17:38Z</dcterms:modified>
</cp:coreProperties>
</file>